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9"/>
  </p:notesMasterIdLst>
  <p:sldIdLst>
    <p:sldId id="256" r:id="rId3"/>
    <p:sldId id="257" r:id="rId4"/>
    <p:sldId id="259" r:id="rId5"/>
    <p:sldId id="260" r:id="rId6"/>
    <p:sldId id="262" r:id="rId7"/>
    <p:sldId id="261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2" d="100"/>
          <a:sy n="132" d="100"/>
        </p:scale>
        <p:origin x="330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63462be56_0_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63462be56_0_4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563462be5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563462be5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63462be56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63462be56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63462be56_0_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63462be56_0_3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63462be56_0_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63462be56_0_3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49812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63462be56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63462be56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C4587"/>
                </a:solidFill>
              </a:rPr>
              <a:t>Lower mortality (M) + higher growth rates (k) = shorter timescales</a:t>
            </a:r>
            <a:endParaRPr sz="2000">
              <a:solidFill>
                <a:srgbClr val="1C4587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CFE2F3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3.pn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>
            <a:spLocks noGrp="1"/>
          </p:cNvSpPr>
          <p:nvPr>
            <p:ph type="ctrTitle"/>
          </p:nvPr>
        </p:nvSpPr>
        <p:spPr>
          <a:xfrm>
            <a:off x="301800" y="323650"/>
            <a:ext cx="8540400" cy="143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1C458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Implications of Transient Dynamics and Stochasticity for Adaptive Management of Marine Reserves</a:t>
            </a:r>
            <a:endParaRPr>
              <a:solidFill>
                <a:srgbClr val="1C4587"/>
              </a:solidFill>
            </a:endParaRPr>
          </a:p>
        </p:txBody>
      </p:sp>
      <p:sp>
        <p:nvSpPr>
          <p:cNvPr id="100" name="Google Shape;100;p25"/>
          <p:cNvSpPr txBox="1">
            <a:spLocks noGrp="1"/>
          </p:cNvSpPr>
          <p:nvPr>
            <p:ph type="subTitle" idx="1"/>
          </p:nvPr>
        </p:nvSpPr>
        <p:spPr>
          <a:xfrm>
            <a:off x="301800" y="1928825"/>
            <a:ext cx="5023800" cy="13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1C4587"/>
                </a:solidFill>
              </a:rPr>
              <a:t>Victoria Quennessen</a:t>
            </a:r>
            <a:endParaRPr sz="2400" dirty="0">
              <a:solidFill>
                <a:srgbClr val="1C4587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1C4587"/>
                </a:solidFill>
              </a:rPr>
              <a:t>MS Student in Fisheries Science</a:t>
            </a:r>
            <a:endParaRPr sz="1400" dirty="0">
              <a:solidFill>
                <a:srgbClr val="1C4587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1C4587"/>
                </a:solidFill>
              </a:rPr>
              <a:t>IB 599: Analytical Workflows</a:t>
            </a:r>
            <a:endParaRPr sz="1400" dirty="0">
              <a:solidFill>
                <a:srgbClr val="1C4587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1C4587"/>
                </a:solidFill>
              </a:rPr>
              <a:t>Final</a:t>
            </a:r>
            <a:r>
              <a:rPr lang="en" sz="1400" dirty="0">
                <a:solidFill>
                  <a:srgbClr val="1C4587"/>
                </a:solidFill>
              </a:rPr>
              <a:t> Presentation</a:t>
            </a:r>
            <a:endParaRPr sz="1400" dirty="0">
              <a:solidFill>
                <a:srgbClr val="1C4587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1C4587"/>
                </a:solidFill>
              </a:rPr>
              <a:t>June 12th</a:t>
            </a:r>
            <a:r>
              <a:rPr lang="en" sz="1400" dirty="0">
                <a:solidFill>
                  <a:srgbClr val="1C4587"/>
                </a:solidFill>
              </a:rPr>
              <a:t>, 2019</a:t>
            </a:r>
            <a:endParaRPr sz="1400" dirty="0">
              <a:solidFill>
                <a:srgbClr val="1C4587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1C4587"/>
              </a:solidFill>
            </a:endParaRPr>
          </a:p>
        </p:txBody>
      </p:sp>
      <p:pic>
        <p:nvPicPr>
          <p:cNvPr id="101" name="Google Shape;101;p25"/>
          <p:cNvPicPr preferRelativeResize="0"/>
          <p:nvPr/>
        </p:nvPicPr>
        <p:blipFill rotWithShape="1">
          <a:blip r:embed="rId3">
            <a:alphaModFix/>
          </a:blip>
          <a:srcRect l="9189" t="6282" b="5967"/>
          <a:stretch/>
        </p:blipFill>
        <p:spPr>
          <a:xfrm>
            <a:off x="0" y="3475500"/>
            <a:ext cx="2234465" cy="143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0826" y="3475502"/>
            <a:ext cx="2365593" cy="143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73050" y="3475501"/>
            <a:ext cx="1919198" cy="1439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5"/>
          <p:cNvPicPr preferRelativeResize="0"/>
          <p:nvPr/>
        </p:nvPicPr>
        <p:blipFill rotWithShape="1">
          <a:blip r:embed="rId6">
            <a:alphaModFix/>
          </a:blip>
          <a:srcRect r="8079"/>
          <a:stretch/>
        </p:blipFill>
        <p:spPr>
          <a:xfrm>
            <a:off x="6635000" y="3475500"/>
            <a:ext cx="2509000" cy="143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/>
        </p:nvSpPr>
        <p:spPr>
          <a:xfrm>
            <a:off x="1960475" y="4706400"/>
            <a:ext cx="3501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</a:rPr>
              <a:t>Levi</a:t>
            </a:r>
            <a:endParaRPr sz="600">
              <a:solidFill>
                <a:srgbClr val="FFFFFF"/>
              </a:solidFill>
            </a:endParaRPr>
          </a:p>
        </p:txBody>
      </p:sp>
      <p:sp>
        <p:nvSpPr>
          <p:cNvPr id="106" name="Google Shape;106;p25"/>
          <p:cNvSpPr txBox="1"/>
          <p:nvPr/>
        </p:nvSpPr>
        <p:spPr>
          <a:xfrm>
            <a:off x="3672575" y="4706400"/>
            <a:ext cx="5958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</a:rPr>
              <a:t>Jay Nichols</a:t>
            </a:r>
            <a:endParaRPr sz="600">
              <a:solidFill>
                <a:srgbClr val="FFFFFF"/>
              </a:solidFill>
            </a:endParaRPr>
          </a:p>
        </p:txBody>
      </p:sp>
      <p:sp>
        <p:nvSpPr>
          <p:cNvPr id="107" name="Google Shape;107;p25"/>
          <p:cNvSpPr txBox="1"/>
          <p:nvPr/>
        </p:nvSpPr>
        <p:spPr>
          <a:xfrm>
            <a:off x="6076825" y="4706400"/>
            <a:ext cx="5958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FishWithJD</a:t>
            </a:r>
            <a:endParaRPr sz="600"/>
          </a:p>
        </p:txBody>
      </p:sp>
      <p:sp>
        <p:nvSpPr>
          <p:cNvPr id="108" name="Google Shape;108;p25"/>
          <p:cNvSpPr txBox="1"/>
          <p:nvPr/>
        </p:nvSpPr>
        <p:spPr>
          <a:xfrm>
            <a:off x="8624300" y="4706400"/>
            <a:ext cx="5958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</a:rPr>
              <a:t>John White</a:t>
            </a:r>
            <a:endParaRPr sz="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6" descr="https://www.oregonocean.info/images/Images/MarineReserves/allmarinereserves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2433" y="506987"/>
            <a:ext cx="4169012" cy="4527026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6"/>
          <p:cNvSpPr/>
          <p:nvPr/>
        </p:nvSpPr>
        <p:spPr>
          <a:xfrm>
            <a:off x="0" y="0"/>
            <a:ext cx="2293257" cy="267900"/>
          </a:xfrm>
          <a:prstGeom prst="homePlate">
            <a:avLst>
              <a:gd name="adj" fmla="val 50000"/>
            </a:avLst>
          </a:prstGeom>
          <a:solidFill>
            <a:srgbClr val="92D05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17" name="Google Shape;117;p26"/>
          <p:cNvSpPr/>
          <p:nvPr/>
        </p:nvSpPr>
        <p:spPr>
          <a:xfrm>
            <a:off x="2293257" y="0"/>
            <a:ext cx="2278743" cy="267900"/>
          </a:xfrm>
          <a:prstGeom prst="chevron">
            <a:avLst>
              <a:gd name="adj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118" name="Google Shape;118;p26"/>
          <p:cNvSpPr/>
          <p:nvPr/>
        </p:nvSpPr>
        <p:spPr>
          <a:xfrm>
            <a:off x="4572000" y="0"/>
            <a:ext cx="2293257" cy="267900"/>
          </a:xfrm>
          <a:prstGeom prst="chevron">
            <a:avLst>
              <a:gd name="adj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Workflows</a:t>
            </a:r>
            <a:endParaRPr dirty="0"/>
          </a:p>
        </p:txBody>
      </p:sp>
      <p:sp>
        <p:nvSpPr>
          <p:cNvPr id="8" name="Google Shape;118;p26">
            <a:extLst>
              <a:ext uri="{FF2B5EF4-FFF2-40B4-BE49-F238E27FC236}">
                <a16:creationId xmlns:a16="http://schemas.microsoft.com/office/drawing/2014/main" id="{4C43BA19-829D-4495-885D-2B3095B08E3F}"/>
              </a:ext>
            </a:extLst>
          </p:cNvPr>
          <p:cNvSpPr/>
          <p:nvPr/>
        </p:nvSpPr>
        <p:spPr>
          <a:xfrm>
            <a:off x="6865257" y="0"/>
            <a:ext cx="2278743" cy="267900"/>
          </a:xfrm>
          <a:prstGeom prst="chevron">
            <a:avLst>
              <a:gd name="adj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pic>
        <p:nvPicPr>
          <p:cNvPr id="13" name="Google Shape;124;p27">
            <a:extLst>
              <a:ext uri="{FF2B5EF4-FFF2-40B4-BE49-F238E27FC236}">
                <a16:creationId xmlns:a16="http://schemas.microsoft.com/office/drawing/2014/main" id="{02CB9FA8-5C63-4E18-8638-87422DA7E5E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5249" r="8275" b="45720"/>
          <a:stretch/>
        </p:blipFill>
        <p:spPr>
          <a:xfrm>
            <a:off x="4820056" y="608786"/>
            <a:ext cx="3516520" cy="203127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25;p27">
            <a:extLst>
              <a:ext uri="{FF2B5EF4-FFF2-40B4-BE49-F238E27FC236}">
                <a16:creationId xmlns:a16="http://schemas.microsoft.com/office/drawing/2014/main" id="{347F24FC-9E5F-4B01-9AB9-1E643F84E5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 rot="16200000">
            <a:off x="7493635" y="1448020"/>
            <a:ext cx="2031271" cy="3528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1C4587"/>
                </a:solidFill>
              </a:rPr>
              <a:t>White et al., 2013</a:t>
            </a:r>
            <a:endParaRPr sz="1000" dirty="0">
              <a:solidFill>
                <a:srgbClr val="1C4587"/>
              </a:solidFill>
            </a:endParaRPr>
          </a:p>
        </p:txBody>
      </p:sp>
      <p:grpSp>
        <p:nvGrpSpPr>
          <p:cNvPr id="15" name="Google Shape;126;p27">
            <a:extLst>
              <a:ext uri="{FF2B5EF4-FFF2-40B4-BE49-F238E27FC236}">
                <a16:creationId xmlns:a16="http://schemas.microsoft.com/office/drawing/2014/main" id="{33717F70-E5A9-4827-9C54-9027E9699E6A}"/>
              </a:ext>
            </a:extLst>
          </p:cNvPr>
          <p:cNvGrpSpPr/>
          <p:nvPr/>
        </p:nvGrpSpPr>
        <p:grpSpPr>
          <a:xfrm>
            <a:off x="4634053" y="2823029"/>
            <a:ext cx="3796349" cy="1711685"/>
            <a:chOff x="621438" y="2167250"/>
            <a:chExt cx="3884912" cy="1517700"/>
          </a:xfrm>
        </p:grpSpPr>
        <p:sp>
          <p:nvSpPr>
            <p:cNvPr id="16" name="Google Shape;127;p27">
              <a:extLst>
                <a:ext uri="{FF2B5EF4-FFF2-40B4-BE49-F238E27FC236}">
                  <a16:creationId xmlns:a16="http://schemas.microsoft.com/office/drawing/2014/main" id="{E570107D-3A5E-4B7A-BA8E-E970853D0DD5}"/>
                </a:ext>
              </a:extLst>
            </p:cNvPr>
            <p:cNvSpPr/>
            <p:nvPr/>
          </p:nvSpPr>
          <p:spPr>
            <a:xfrm>
              <a:off x="653150" y="2167250"/>
              <a:ext cx="3853200" cy="15177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7" name="Google Shape;128;p27">
              <a:extLst>
                <a:ext uri="{FF2B5EF4-FFF2-40B4-BE49-F238E27FC236}">
                  <a16:creationId xmlns:a16="http://schemas.microsoft.com/office/drawing/2014/main" id="{AA396DC9-D5A7-4515-ADCC-99EC3F0752FC}"/>
                </a:ext>
              </a:extLst>
            </p:cNvPr>
            <p:cNvGrpSpPr/>
            <p:nvPr/>
          </p:nvGrpSpPr>
          <p:grpSpPr>
            <a:xfrm>
              <a:off x="621438" y="2219075"/>
              <a:ext cx="3758328" cy="1465725"/>
              <a:chOff x="565525" y="1929625"/>
              <a:chExt cx="3758328" cy="1465725"/>
            </a:xfrm>
          </p:grpSpPr>
          <p:pic>
            <p:nvPicPr>
              <p:cNvPr id="18" name="Google Shape;129;p27">
                <a:extLst>
                  <a:ext uri="{FF2B5EF4-FFF2-40B4-BE49-F238E27FC236}">
                    <a16:creationId xmlns:a16="http://schemas.microsoft.com/office/drawing/2014/main" id="{184548A4-330B-455C-9552-D2CA6FDC9706}"/>
                  </a:ext>
                </a:extLst>
              </p:cNvPr>
              <p:cNvPicPr preferRelativeResize="0"/>
              <p:nvPr/>
            </p:nvPicPr>
            <p:blipFill rotWithShape="1">
              <a:blip r:embed="rId5">
                <a:alphaModFix/>
              </a:blip>
              <a:srcRect t="76000" r="33568" b="2603"/>
              <a:stretch/>
            </p:blipFill>
            <p:spPr>
              <a:xfrm>
                <a:off x="757225" y="1939850"/>
                <a:ext cx="3269200" cy="126380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9" name="Google Shape;130;p27">
                <a:extLst>
                  <a:ext uri="{FF2B5EF4-FFF2-40B4-BE49-F238E27FC236}">
                    <a16:creationId xmlns:a16="http://schemas.microsoft.com/office/drawing/2014/main" id="{55B82A91-93F6-415D-9B39-B00E1A2A19BA}"/>
                  </a:ext>
                </a:extLst>
              </p:cNvPr>
              <p:cNvSpPr txBox="1"/>
              <p:nvPr/>
            </p:nvSpPr>
            <p:spPr>
              <a:xfrm>
                <a:off x="656800" y="3127450"/>
                <a:ext cx="3336000" cy="267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latin typeface="Calibri"/>
                    <a:ea typeface="Calibri"/>
                    <a:cs typeface="Calibri"/>
                    <a:sym typeface="Calibri"/>
                  </a:rPr>
                  <a:t>Time (years)</a:t>
                </a:r>
                <a:endParaRPr sz="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131;p27">
                <a:extLst>
                  <a:ext uri="{FF2B5EF4-FFF2-40B4-BE49-F238E27FC236}">
                    <a16:creationId xmlns:a16="http://schemas.microsoft.com/office/drawing/2014/main" id="{065AD3CA-9BC5-44F8-B50E-3B6A556E07CA}"/>
                  </a:ext>
                </a:extLst>
              </p:cNvPr>
              <p:cNvSpPr txBox="1"/>
              <p:nvPr/>
            </p:nvSpPr>
            <p:spPr>
              <a:xfrm rot="-5400000">
                <a:off x="64825" y="2430325"/>
                <a:ext cx="1269300" cy="267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latin typeface="Calibri"/>
                    <a:ea typeface="Calibri"/>
                    <a:cs typeface="Calibri"/>
                    <a:sym typeface="Calibri"/>
                  </a:rPr>
                  <a:t>Abundance Ratio (N</a:t>
                </a:r>
                <a:r>
                  <a:rPr lang="en" sz="800" baseline="-25000">
                    <a:latin typeface="Calibri"/>
                    <a:ea typeface="Calibri"/>
                    <a:cs typeface="Calibri"/>
                    <a:sym typeface="Calibri"/>
                  </a:rPr>
                  <a:t>t</a:t>
                </a:r>
                <a:r>
                  <a:rPr lang="en" sz="800">
                    <a:latin typeface="Calibri"/>
                    <a:ea typeface="Calibri"/>
                    <a:cs typeface="Calibri"/>
                    <a:sym typeface="Calibri"/>
                  </a:rPr>
                  <a:t>/N</a:t>
                </a:r>
                <a:r>
                  <a:rPr lang="en" sz="800" baseline="-25000">
                    <a:latin typeface="Calibri"/>
                    <a:ea typeface="Calibri"/>
                    <a:cs typeface="Calibri"/>
                    <a:sym typeface="Calibri"/>
                  </a:rPr>
                  <a:t>0</a:t>
                </a:r>
                <a:r>
                  <a:rPr lang="en" sz="800">
                    <a:latin typeface="Calibri"/>
                    <a:ea typeface="Calibri"/>
                    <a:cs typeface="Calibri"/>
                    <a:sym typeface="Calibri"/>
                  </a:rPr>
                  <a:t>)</a:t>
                </a:r>
                <a:endParaRPr sz="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132;p27">
                <a:extLst>
                  <a:ext uri="{FF2B5EF4-FFF2-40B4-BE49-F238E27FC236}">
                    <a16:creationId xmlns:a16="http://schemas.microsoft.com/office/drawing/2014/main" id="{F0F322F0-2D9E-4664-9568-ECC067E36039}"/>
                  </a:ext>
                </a:extLst>
              </p:cNvPr>
              <p:cNvSpPr txBox="1"/>
              <p:nvPr/>
            </p:nvSpPr>
            <p:spPr>
              <a:xfrm rot="16200000">
                <a:off x="3982341" y="2604741"/>
                <a:ext cx="413629" cy="26939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 dirty="0">
                    <a:latin typeface="Calibri"/>
                    <a:ea typeface="Calibri"/>
                    <a:cs typeface="Calibri"/>
                    <a:sym typeface="Calibri"/>
                  </a:rPr>
                  <a:t>MPA</a:t>
                </a:r>
                <a:endParaRPr sz="800" dirty="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2" name="Google Shape;133;p27">
                <a:extLst>
                  <a:ext uri="{FF2B5EF4-FFF2-40B4-BE49-F238E27FC236}">
                    <a16:creationId xmlns:a16="http://schemas.microsoft.com/office/drawing/2014/main" id="{3EA39F6A-E32D-4CED-9E87-E875886960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07814" y="2423362"/>
                <a:ext cx="0" cy="177132"/>
              </a:xfrm>
              <a:prstGeom prst="straightConnector1">
                <a:avLst/>
              </a:prstGeom>
              <a:noFill/>
              <a:ln w="28575" cap="flat" cmpd="sng">
                <a:solidFill>
                  <a:srgbClr val="E0666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" name="Google Shape;134;p27">
                <a:extLst>
                  <a:ext uri="{FF2B5EF4-FFF2-40B4-BE49-F238E27FC236}">
                    <a16:creationId xmlns:a16="http://schemas.microsoft.com/office/drawing/2014/main" id="{9AC6385D-4C0F-4F45-B144-F6935CD0296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15973" y="2915554"/>
                <a:ext cx="1" cy="209972"/>
              </a:xfrm>
              <a:prstGeom prst="straightConnector1">
                <a:avLst/>
              </a:prstGeom>
              <a:noFill/>
              <a:ln w="28575" cap="flat" cmpd="sng">
                <a:solidFill>
                  <a:srgbClr val="9FC5E8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4" name="Google Shape;135;p27">
            <a:extLst>
              <a:ext uri="{FF2B5EF4-FFF2-40B4-BE49-F238E27FC236}">
                <a16:creationId xmlns:a16="http://schemas.microsoft.com/office/drawing/2014/main" id="{E7244CA8-5C0B-49DE-B934-DFC796043EF1}"/>
              </a:ext>
            </a:extLst>
          </p:cNvPr>
          <p:cNvSpPr txBox="1">
            <a:spLocks/>
          </p:cNvSpPr>
          <p:nvPr/>
        </p:nvSpPr>
        <p:spPr>
          <a:xfrm rot="16200000">
            <a:off x="7494841" y="3748819"/>
            <a:ext cx="2305315" cy="3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spcAft>
                <a:spcPts val="1000"/>
              </a:spcAft>
              <a:buFont typeface="Arial"/>
              <a:buNone/>
            </a:pPr>
            <a:r>
              <a:rPr lang="en-US" sz="1000" dirty="0">
                <a:solidFill>
                  <a:srgbClr val="1C4587"/>
                </a:solidFill>
              </a:rPr>
              <a:t>Adapted from Kaplan et al., in review</a:t>
            </a:r>
          </a:p>
        </p:txBody>
      </p:sp>
      <p:pic>
        <p:nvPicPr>
          <p:cNvPr id="25" name="Google Shape;136;p27">
            <a:extLst>
              <a:ext uri="{FF2B5EF4-FFF2-40B4-BE49-F238E27FC236}">
                <a16:creationId xmlns:a16="http://schemas.microsoft.com/office/drawing/2014/main" id="{EDABF26A-F1E0-407D-B886-ECEE8EAA5171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t="9506" b="19747"/>
          <a:stretch/>
        </p:blipFill>
        <p:spPr>
          <a:xfrm>
            <a:off x="4667529" y="4596837"/>
            <a:ext cx="3762873" cy="437176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132;p27">
            <a:extLst>
              <a:ext uri="{FF2B5EF4-FFF2-40B4-BE49-F238E27FC236}">
                <a16:creationId xmlns:a16="http://schemas.microsoft.com/office/drawing/2014/main" id="{8EB9DAD6-F7B1-49ED-B34E-68DA33A30D73}"/>
              </a:ext>
            </a:extLst>
          </p:cNvPr>
          <p:cNvSpPr txBox="1"/>
          <p:nvPr/>
        </p:nvSpPr>
        <p:spPr>
          <a:xfrm rot="16200000">
            <a:off x="7947333" y="3095191"/>
            <a:ext cx="466497" cy="27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latin typeface="Calibri"/>
                <a:ea typeface="Calibri"/>
                <a:cs typeface="Calibri"/>
                <a:sym typeface="Calibri"/>
              </a:rPr>
              <a:t>Fished</a:t>
            </a:r>
            <a:endParaRPr sz="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>
            <a:spLocks noGrp="1"/>
          </p:cNvSpPr>
          <p:nvPr>
            <p:ph type="title"/>
          </p:nvPr>
        </p:nvSpPr>
        <p:spPr>
          <a:xfrm>
            <a:off x="352075" y="607800"/>
            <a:ext cx="851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C4587"/>
                </a:solidFill>
              </a:rPr>
              <a:t>Base Model and Control Rules</a:t>
            </a:r>
            <a:endParaRPr dirty="0">
              <a:solidFill>
                <a:srgbClr val="1C4587"/>
              </a:solidFill>
            </a:endParaRPr>
          </a:p>
        </p:txBody>
      </p:sp>
      <p:pic>
        <p:nvPicPr>
          <p:cNvPr id="145" name="Google Shape;14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3550" y="1385663"/>
            <a:ext cx="4559225" cy="3132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8"/>
          <p:cNvSpPr txBox="1">
            <a:spLocks noGrp="1"/>
          </p:cNvSpPr>
          <p:nvPr>
            <p:ph type="body" idx="1"/>
          </p:nvPr>
        </p:nvSpPr>
        <p:spPr>
          <a:xfrm>
            <a:off x="99400" y="1538075"/>
            <a:ext cx="3913800" cy="33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800"/>
              <a:buChar char="●"/>
            </a:pPr>
            <a:r>
              <a:rPr lang="en" b="1" dirty="0">
                <a:solidFill>
                  <a:srgbClr val="1C4587"/>
                </a:solidFill>
              </a:rPr>
              <a:t>Density ratio </a:t>
            </a:r>
            <a:r>
              <a:rPr lang="en" dirty="0">
                <a:solidFill>
                  <a:srgbClr val="1C4587"/>
                </a:solidFill>
              </a:rPr>
              <a:t>as metric to assess level of depletion:</a:t>
            </a:r>
            <a:endParaRPr dirty="0">
              <a:solidFill>
                <a:srgbClr val="1C4587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C4587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C4587"/>
                </a:solidFill>
              </a:rPr>
              <a:t># ind./ area outside reserve</a:t>
            </a:r>
            <a:endParaRPr dirty="0">
              <a:solidFill>
                <a:srgbClr val="1C4587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C4587"/>
                </a:solidFill>
              </a:rPr>
              <a:t>-------------------------------------</a:t>
            </a:r>
            <a:endParaRPr dirty="0">
              <a:solidFill>
                <a:srgbClr val="1C4587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1C4587"/>
                </a:solidFill>
              </a:rPr>
              <a:t># ind./ area inside reserve</a:t>
            </a:r>
            <a:endParaRPr dirty="0">
              <a:solidFill>
                <a:srgbClr val="1C4587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C4587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800"/>
              <a:buChar char="●"/>
            </a:pPr>
            <a:r>
              <a:rPr lang="en" dirty="0">
                <a:solidFill>
                  <a:srgbClr val="1C4587"/>
                </a:solidFill>
              </a:rPr>
              <a:t>Current west coast groundfish fishery has 40-10 control rule</a:t>
            </a:r>
            <a:endParaRPr dirty="0">
              <a:solidFill>
                <a:srgbClr val="1C4587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C4587"/>
              </a:solidFill>
            </a:endParaRPr>
          </a:p>
        </p:txBody>
      </p:sp>
      <p:sp>
        <p:nvSpPr>
          <p:cNvPr id="147" name="Google Shape;147;p28"/>
          <p:cNvSpPr txBox="1">
            <a:spLocks noGrp="1"/>
          </p:cNvSpPr>
          <p:nvPr>
            <p:ph type="body" idx="1"/>
          </p:nvPr>
        </p:nvSpPr>
        <p:spPr>
          <a:xfrm>
            <a:off x="4233550" y="4518650"/>
            <a:ext cx="45591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C4587"/>
                </a:solidFill>
              </a:rPr>
              <a:t>Babcock &amp; MacCall 2011</a:t>
            </a:r>
            <a:endParaRPr sz="2000">
              <a:solidFill>
                <a:srgbClr val="1C4587"/>
              </a:solidFill>
            </a:endParaRPr>
          </a:p>
        </p:txBody>
      </p:sp>
      <p:sp>
        <p:nvSpPr>
          <p:cNvPr id="13" name="Google Shape;116;p26">
            <a:extLst>
              <a:ext uri="{FF2B5EF4-FFF2-40B4-BE49-F238E27FC236}">
                <a16:creationId xmlns:a16="http://schemas.microsoft.com/office/drawing/2014/main" id="{3D6E4B92-DBCC-43F0-9DE3-C9F3D4413FDA}"/>
              </a:ext>
            </a:extLst>
          </p:cNvPr>
          <p:cNvSpPr/>
          <p:nvPr/>
        </p:nvSpPr>
        <p:spPr>
          <a:xfrm>
            <a:off x="0" y="0"/>
            <a:ext cx="2293257" cy="267900"/>
          </a:xfrm>
          <a:prstGeom prst="homePlate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14" name="Google Shape;117;p26">
            <a:extLst>
              <a:ext uri="{FF2B5EF4-FFF2-40B4-BE49-F238E27FC236}">
                <a16:creationId xmlns:a16="http://schemas.microsoft.com/office/drawing/2014/main" id="{8006AB01-6B15-40EC-9EC6-83BB549C95F7}"/>
              </a:ext>
            </a:extLst>
          </p:cNvPr>
          <p:cNvSpPr/>
          <p:nvPr/>
        </p:nvSpPr>
        <p:spPr>
          <a:xfrm>
            <a:off x="2293257" y="0"/>
            <a:ext cx="2278743" cy="267900"/>
          </a:xfrm>
          <a:prstGeom prst="chevron">
            <a:avLst>
              <a:gd name="adj" fmla="val 50000"/>
            </a:avLst>
          </a:prstGeom>
          <a:solidFill>
            <a:srgbClr val="92D05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15" name="Google Shape;118;p26">
            <a:extLst>
              <a:ext uri="{FF2B5EF4-FFF2-40B4-BE49-F238E27FC236}">
                <a16:creationId xmlns:a16="http://schemas.microsoft.com/office/drawing/2014/main" id="{3AAB05BA-220F-49F4-B05E-F94D5DBF64CA}"/>
              </a:ext>
            </a:extLst>
          </p:cNvPr>
          <p:cNvSpPr/>
          <p:nvPr/>
        </p:nvSpPr>
        <p:spPr>
          <a:xfrm>
            <a:off x="4572000" y="0"/>
            <a:ext cx="2293257" cy="267900"/>
          </a:xfrm>
          <a:prstGeom prst="chevron">
            <a:avLst>
              <a:gd name="adj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Workflows</a:t>
            </a:r>
            <a:endParaRPr dirty="0"/>
          </a:p>
        </p:txBody>
      </p:sp>
      <p:sp>
        <p:nvSpPr>
          <p:cNvPr id="16" name="Google Shape;118;p26">
            <a:extLst>
              <a:ext uri="{FF2B5EF4-FFF2-40B4-BE49-F238E27FC236}">
                <a16:creationId xmlns:a16="http://schemas.microsoft.com/office/drawing/2014/main" id="{33952FEF-ACDA-4BC8-8CA9-B71867A9A35A}"/>
              </a:ext>
            </a:extLst>
          </p:cNvPr>
          <p:cNvSpPr/>
          <p:nvPr/>
        </p:nvSpPr>
        <p:spPr>
          <a:xfrm>
            <a:off x="6865257" y="0"/>
            <a:ext cx="2278743" cy="267900"/>
          </a:xfrm>
          <a:prstGeom prst="chevron">
            <a:avLst>
              <a:gd name="adj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9" descr="Image result for black rockfish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04338" y="381775"/>
            <a:ext cx="1930545" cy="1498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9" descr="Black Rockfish On Brown Hand Patterned Paper by Corinne Danzl ink ~ 15&quot; x 22&quot;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211356" y="2003685"/>
            <a:ext cx="1930543" cy="15081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9" descr="Image result for black rockfish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190300" y="3645248"/>
            <a:ext cx="1953401" cy="1498252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16;p26">
            <a:extLst>
              <a:ext uri="{FF2B5EF4-FFF2-40B4-BE49-F238E27FC236}">
                <a16:creationId xmlns:a16="http://schemas.microsoft.com/office/drawing/2014/main" id="{97DA3342-F92B-4B6E-A941-B12F054F08EC}"/>
              </a:ext>
            </a:extLst>
          </p:cNvPr>
          <p:cNvSpPr/>
          <p:nvPr/>
        </p:nvSpPr>
        <p:spPr>
          <a:xfrm>
            <a:off x="0" y="0"/>
            <a:ext cx="2293257" cy="267900"/>
          </a:xfrm>
          <a:prstGeom prst="homePlate">
            <a:avLst>
              <a:gd name="adj" fmla="val 50000"/>
            </a:avLst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1" name="Google Shape;117;p26">
            <a:extLst>
              <a:ext uri="{FF2B5EF4-FFF2-40B4-BE49-F238E27FC236}">
                <a16:creationId xmlns:a16="http://schemas.microsoft.com/office/drawing/2014/main" id="{80046650-53D5-437C-B880-92A890B61441}"/>
              </a:ext>
            </a:extLst>
          </p:cNvPr>
          <p:cNvSpPr/>
          <p:nvPr/>
        </p:nvSpPr>
        <p:spPr>
          <a:xfrm>
            <a:off x="2293257" y="0"/>
            <a:ext cx="2278743" cy="267900"/>
          </a:xfrm>
          <a:prstGeom prst="chevron">
            <a:avLst>
              <a:gd name="adj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12" name="Google Shape;118;p26">
            <a:extLst>
              <a:ext uri="{FF2B5EF4-FFF2-40B4-BE49-F238E27FC236}">
                <a16:creationId xmlns:a16="http://schemas.microsoft.com/office/drawing/2014/main" id="{ED624250-C9BC-4CF4-9022-E141B14863EE}"/>
              </a:ext>
            </a:extLst>
          </p:cNvPr>
          <p:cNvSpPr/>
          <p:nvPr/>
        </p:nvSpPr>
        <p:spPr>
          <a:xfrm>
            <a:off x="4572000" y="0"/>
            <a:ext cx="2293257" cy="267900"/>
          </a:xfrm>
          <a:prstGeom prst="chevron">
            <a:avLst>
              <a:gd name="adj" fmla="val 50000"/>
            </a:avLst>
          </a:prstGeom>
          <a:solidFill>
            <a:srgbClr val="92D05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Workflows</a:t>
            </a:r>
            <a:endParaRPr dirty="0"/>
          </a:p>
        </p:txBody>
      </p:sp>
      <p:sp>
        <p:nvSpPr>
          <p:cNvPr id="13" name="Google Shape;118;p26">
            <a:extLst>
              <a:ext uri="{FF2B5EF4-FFF2-40B4-BE49-F238E27FC236}">
                <a16:creationId xmlns:a16="http://schemas.microsoft.com/office/drawing/2014/main" id="{23AB95B6-9437-4F9A-B578-480BA9D518CC}"/>
              </a:ext>
            </a:extLst>
          </p:cNvPr>
          <p:cNvSpPr/>
          <p:nvPr/>
        </p:nvSpPr>
        <p:spPr>
          <a:xfrm>
            <a:off x="6865257" y="0"/>
            <a:ext cx="2278743" cy="267900"/>
          </a:xfrm>
          <a:prstGeom prst="chevron">
            <a:avLst>
              <a:gd name="adj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31213048-C00B-4F36-ACC8-B98086699F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773" y="381775"/>
            <a:ext cx="6445121" cy="470548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16;p26">
            <a:extLst>
              <a:ext uri="{FF2B5EF4-FFF2-40B4-BE49-F238E27FC236}">
                <a16:creationId xmlns:a16="http://schemas.microsoft.com/office/drawing/2014/main" id="{97DA3342-F92B-4B6E-A941-B12F054F08EC}"/>
              </a:ext>
            </a:extLst>
          </p:cNvPr>
          <p:cNvSpPr/>
          <p:nvPr/>
        </p:nvSpPr>
        <p:spPr>
          <a:xfrm>
            <a:off x="0" y="0"/>
            <a:ext cx="2293257" cy="267900"/>
          </a:xfrm>
          <a:prstGeom prst="homePlate">
            <a:avLst>
              <a:gd name="adj" fmla="val 50000"/>
            </a:avLst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1" name="Google Shape;117;p26">
            <a:extLst>
              <a:ext uri="{FF2B5EF4-FFF2-40B4-BE49-F238E27FC236}">
                <a16:creationId xmlns:a16="http://schemas.microsoft.com/office/drawing/2014/main" id="{80046650-53D5-437C-B880-92A890B61441}"/>
              </a:ext>
            </a:extLst>
          </p:cNvPr>
          <p:cNvSpPr/>
          <p:nvPr/>
        </p:nvSpPr>
        <p:spPr>
          <a:xfrm>
            <a:off x="2293257" y="0"/>
            <a:ext cx="2278743" cy="267900"/>
          </a:xfrm>
          <a:prstGeom prst="chevron">
            <a:avLst>
              <a:gd name="adj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12" name="Google Shape;118;p26">
            <a:extLst>
              <a:ext uri="{FF2B5EF4-FFF2-40B4-BE49-F238E27FC236}">
                <a16:creationId xmlns:a16="http://schemas.microsoft.com/office/drawing/2014/main" id="{ED624250-C9BC-4CF4-9022-E141B14863EE}"/>
              </a:ext>
            </a:extLst>
          </p:cNvPr>
          <p:cNvSpPr/>
          <p:nvPr/>
        </p:nvSpPr>
        <p:spPr>
          <a:xfrm>
            <a:off x="4572000" y="0"/>
            <a:ext cx="2293257" cy="267900"/>
          </a:xfrm>
          <a:prstGeom prst="chevron">
            <a:avLst>
              <a:gd name="adj" fmla="val 50000"/>
            </a:avLst>
          </a:prstGeom>
          <a:solidFill>
            <a:srgbClr val="92D05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Workflows</a:t>
            </a:r>
            <a:endParaRPr dirty="0"/>
          </a:p>
        </p:txBody>
      </p:sp>
      <p:sp>
        <p:nvSpPr>
          <p:cNvPr id="13" name="Google Shape;118;p26">
            <a:extLst>
              <a:ext uri="{FF2B5EF4-FFF2-40B4-BE49-F238E27FC236}">
                <a16:creationId xmlns:a16="http://schemas.microsoft.com/office/drawing/2014/main" id="{23AB95B6-9437-4F9A-B578-480BA9D518CC}"/>
              </a:ext>
            </a:extLst>
          </p:cNvPr>
          <p:cNvSpPr/>
          <p:nvPr/>
        </p:nvSpPr>
        <p:spPr>
          <a:xfrm>
            <a:off x="6865257" y="0"/>
            <a:ext cx="2278743" cy="267900"/>
          </a:xfrm>
          <a:prstGeom prst="chevron">
            <a:avLst>
              <a:gd name="adj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CAE1F86B-9D67-4170-8BF0-617C253F4A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427" y="330526"/>
            <a:ext cx="3543609" cy="4761725"/>
          </a:xfrm>
          <a:prstGeom prst="rect">
            <a:avLst/>
          </a:prstGeom>
        </p:spPr>
      </p:pic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8E91E104-5046-4051-86EB-BE4853BFC7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6739" y="435456"/>
            <a:ext cx="4321834" cy="4551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142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16;p26">
            <a:extLst>
              <a:ext uri="{FF2B5EF4-FFF2-40B4-BE49-F238E27FC236}">
                <a16:creationId xmlns:a16="http://schemas.microsoft.com/office/drawing/2014/main" id="{04F08128-7EBF-4178-B2A2-FD690FD68B57}"/>
              </a:ext>
            </a:extLst>
          </p:cNvPr>
          <p:cNvSpPr/>
          <p:nvPr/>
        </p:nvSpPr>
        <p:spPr>
          <a:xfrm>
            <a:off x="0" y="0"/>
            <a:ext cx="2293257" cy="267900"/>
          </a:xfrm>
          <a:prstGeom prst="homePlate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3" name="Google Shape;117;p26">
            <a:extLst>
              <a:ext uri="{FF2B5EF4-FFF2-40B4-BE49-F238E27FC236}">
                <a16:creationId xmlns:a16="http://schemas.microsoft.com/office/drawing/2014/main" id="{33E1658A-1BD7-4415-B5FE-775B4BB4E9B5}"/>
              </a:ext>
            </a:extLst>
          </p:cNvPr>
          <p:cNvSpPr/>
          <p:nvPr/>
        </p:nvSpPr>
        <p:spPr>
          <a:xfrm>
            <a:off x="2293257" y="0"/>
            <a:ext cx="2278743" cy="267900"/>
          </a:xfrm>
          <a:prstGeom prst="chevron">
            <a:avLst>
              <a:gd name="adj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14" name="Google Shape;118;p26">
            <a:extLst>
              <a:ext uri="{FF2B5EF4-FFF2-40B4-BE49-F238E27FC236}">
                <a16:creationId xmlns:a16="http://schemas.microsoft.com/office/drawing/2014/main" id="{5C3B2A31-401D-4B23-A813-4F5510682A9B}"/>
              </a:ext>
            </a:extLst>
          </p:cNvPr>
          <p:cNvSpPr/>
          <p:nvPr/>
        </p:nvSpPr>
        <p:spPr>
          <a:xfrm>
            <a:off x="4572000" y="0"/>
            <a:ext cx="2293257" cy="267900"/>
          </a:xfrm>
          <a:prstGeom prst="chevron">
            <a:avLst>
              <a:gd name="adj" fmla="val 50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Workflows</a:t>
            </a:r>
            <a:endParaRPr dirty="0"/>
          </a:p>
        </p:txBody>
      </p:sp>
      <p:sp>
        <p:nvSpPr>
          <p:cNvPr id="15" name="Google Shape;118;p26">
            <a:extLst>
              <a:ext uri="{FF2B5EF4-FFF2-40B4-BE49-F238E27FC236}">
                <a16:creationId xmlns:a16="http://schemas.microsoft.com/office/drawing/2014/main" id="{A685EBD9-8540-40AE-A618-8F5BEC3B8AAF}"/>
              </a:ext>
            </a:extLst>
          </p:cNvPr>
          <p:cNvSpPr/>
          <p:nvPr/>
        </p:nvSpPr>
        <p:spPr>
          <a:xfrm>
            <a:off x="6865257" y="0"/>
            <a:ext cx="2278743" cy="267900"/>
          </a:xfrm>
          <a:prstGeom prst="chevron">
            <a:avLst>
              <a:gd name="adj" fmla="val 50000"/>
            </a:avLst>
          </a:prstGeom>
          <a:solidFill>
            <a:srgbClr val="92D05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pic>
        <p:nvPicPr>
          <p:cNvPr id="17" name="Picture 16" descr="A close up of a map&#10;&#10;Description automatically generated">
            <a:extLst>
              <a:ext uri="{FF2B5EF4-FFF2-40B4-BE49-F238E27FC236}">
                <a16:creationId xmlns:a16="http://schemas.microsoft.com/office/drawing/2014/main" id="{F85CFD6E-464A-4DA8-9B14-F3DB2EF99B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230"/>
          <a:stretch/>
        </p:blipFill>
        <p:spPr>
          <a:xfrm>
            <a:off x="1076533" y="587829"/>
            <a:ext cx="6773220" cy="423918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138</Words>
  <Application>Microsoft Office PowerPoint</Application>
  <PresentationFormat>On-screen Show (16:9)</PresentationFormat>
  <Paragraphs>46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Times New Roman</vt:lpstr>
      <vt:lpstr>Simple Light</vt:lpstr>
      <vt:lpstr>Simple Light</vt:lpstr>
      <vt:lpstr>Implications of Transient Dynamics and Stochasticity for Adaptive Management of Marine Reserves</vt:lpstr>
      <vt:lpstr>PowerPoint Presentation</vt:lpstr>
      <vt:lpstr>Base Model and Control Rules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Implications of Transient Dynamics and Stochasticity for Adaptive Management of Marine Reserves</dc:title>
  <cp:lastModifiedBy>Victoria Quennessen</cp:lastModifiedBy>
  <cp:revision>7</cp:revision>
  <dcterms:modified xsi:type="dcterms:W3CDTF">2019-06-12T19:15:14Z</dcterms:modified>
</cp:coreProperties>
</file>